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Mulish"/>
      <p:regular r:id="rId19"/>
      <p:bold r:id="rId20"/>
      <p:italic r:id="rId21"/>
      <p:boldItalic r:id="rId22"/>
    </p:embeddedFont>
    <p:embeddedFont>
      <p:font typeface="Playfair Display"/>
      <p:regular r:id="rId23"/>
      <p:bold r:id="rId24"/>
      <p:italic r:id="rId25"/>
      <p:boldItalic r:id="rId26"/>
    </p:embeddedFont>
    <p:embeddedFont>
      <p:font typeface="Nunito"/>
      <p:regular r:id="rId27"/>
      <p:bold r:id="rId28"/>
      <p:italic r:id="rId29"/>
      <p:boldItalic r:id="rId30"/>
    </p:embeddedFont>
    <p:embeddedFont>
      <p:font typeface="Nunito Medium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B1CCC1E-757F-46F9-AB35-ED5C9B782E2D}">
  <a:tblStyle styleId="{FB1CCC1E-757F-46F9-AB35-ED5C9B782E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ulish-bold.fntdata"/><Relationship Id="rId22" Type="http://schemas.openxmlformats.org/officeDocument/2006/relationships/font" Target="fonts/Mulish-boldItalic.fntdata"/><Relationship Id="rId21" Type="http://schemas.openxmlformats.org/officeDocument/2006/relationships/font" Target="fonts/Mulish-italic.fntdata"/><Relationship Id="rId24" Type="http://schemas.openxmlformats.org/officeDocument/2006/relationships/font" Target="fonts/PlayfairDisplay-bold.fntdata"/><Relationship Id="rId23" Type="http://schemas.openxmlformats.org/officeDocument/2006/relationships/font" Target="fonts/PlayfairDisplay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layfairDisplay-boldItalic.fntdata"/><Relationship Id="rId25" Type="http://schemas.openxmlformats.org/officeDocument/2006/relationships/font" Target="fonts/PlayfairDisplay-italic.fntdata"/><Relationship Id="rId28" Type="http://schemas.openxmlformats.org/officeDocument/2006/relationships/font" Target="fonts/Nunito-bold.fntdata"/><Relationship Id="rId27" Type="http://schemas.openxmlformats.org/officeDocument/2006/relationships/font" Target="fonts/Nuni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Nuni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NunitoMedium-regular.fntdata"/><Relationship Id="rId30" Type="http://schemas.openxmlformats.org/officeDocument/2006/relationships/font" Target="fonts/Nunito-boldItalic.fntdata"/><Relationship Id="rId11" Type="http://schemas.openxmlformats.org/officeDocument/2006/relationships/slide" Target="slides/slide5.xml"/><Relationship Id="rId33" Type="http://schemas.openxmlformats.org/officeDocument/2006/relationships/font" Target="fonts/NunitoMedium-italic.fntdata"/><Relationship Id="rId10" Type="http://schemas.openxmlformats.org/officeDocument/2006/relationships/slide" Target="slides/slide4.xml"/><Relationship Id="rId32" Type="http://schemas.openxmlformats.org/officeDocument/2006/relationships/font" Target="fonts/NunitoMedium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NunitoMedium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Mulish-regular.fntdata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a282dfce4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a282dfce4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a282dfce4f_1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a282dfce4f_1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a282dfce4f_1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a282dfce4f_1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a282dfce4f_1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a282dfce4f_1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a282dfce4f_1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a282dfce4f_1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a282dfce4f_1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a282dfce4f_1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a282dfce4f_1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a282dfce4f_1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Currently product info is being catalogued manually (slow and not real time)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There's no easy way to receive product info from different retailers due to different schemas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No way to interact with MCPs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No way for retailers to receive orders from generous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a282dfce4f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a282dfce4f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Reusable SDK (Software Development Kit)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-Universal Tools (efficent brand onboarding)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-Base functions (catalogs, orders, payments, etc)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-Allows scaling (critical for growth)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Platform Specific Connectors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 Handle brand specific requirements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-”Speak the language” of platform API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A.I. MCP integration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-Adding context to API calls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all about Breadth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connectors = more brands = more products = more gifts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99511806e8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99511806e8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Currently product info is being catalogued manually (slow and not real time)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There's no easy way to receive product info from different retailers due to different schemas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No way to interact with MCPs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No way for retailers to receive orders from generous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a590967c0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a590967c0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Currently product info is being catalogued manually (slow and not real time)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There's no easy way to receive product info from different retailers due to different schemas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No way to interact with MCPs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No way for retailers to receive orders from generous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a282dfce4f_1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a282dfce4f_1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Integration Complexity:</a:t>
            </a:r>
            <a:r>
              <a:rPr lang="en">
                <a:solidFill>
                  <a:schemeClr val="dk1"/>
                </a:solidFill>
              </a:rPr>
              <a:t> APIs may behave differently than expected — early testing + talking with support helps catch issues fast.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Data Consistency:</a:t>
            </a:r>
            <a:r>
              <a:rPr lang="en">
                <a:solidFill>
                  <a:schemeClr val="dk1"/>
                </a:solidFill>
              </a:rPr>
              <a:t> Sync errors can cause missing or duplicated catalog data.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Scope Creep:</a:t>
            </a:r>
            <a:r>
              <a:rPr lang="en">
                <a:solidFill>
                  <a:schemeClr val="dk1"/>
                </a:solidFill>
              </a:rPr>
              <a:t> Extra feature requests can push us past our timeline.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Security Risks:</a:t>
            </a:r>
            <a:r>
              <a:rPr lang="en">
                <a:solidFill>
                  <a:schemeClr val="dk1"/>
                </a:solidFill>
              </a:rPr>
              <a:t> Bad auth or exposed endpoints could leak sensitive data.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Mitigation:</a:t>
            </a:r>
            <a:r>
              <a:rPr lang="en">
                <a:solidFill>
                  <a:schemeClr val="dk1"/>
                </a:solidFill>
              </a:rPr>
              <a:t> Keep integration minimal and use sandbox environments throughout development.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99e5d7098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99e5d7098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Feasibility Check:</a:t>
            </a:r>
            <a:r>
              <a:rPr lang="en">
                <a:solidFill>
                  <a:schemeClr val="dk1"/>
                </a:solidFill>
              </a:rPr>
              <a:t> We confirmed we can build a Salesforce Commerce Cloud cartridge using the Social Integrations cartridge as our base.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Data Access:</a:t>
            </a:r>
            <a:r>
              <a:rPr lang="en">
                <a:solidFill>
                  <a:schemeClr val="dk1"/>
                </a:solidFill>
              </a:rPr>
              <a:t> Sandboxes give us all the product, inventory, and price data we need for the first demo.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Export + Format:</a:t>
            </a:r>
            <a:r>
              <a:rPr lang="en">
                <a:solidFill>
                  <a:schemeClr val="dk1"/>
                </a:solidFill>
              </a:rPr>
              <a:t> We can pull that data out and format it for Generous using custom controllers and Business Manager configs.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Why Social Integrations Helps:</a:t>
            </a:r>
            <a:r>
              <a:rPr lang="en">
                <a:solidFill>
                  <a:schemeClr val="dk1"/>
                </a:solidFill>
              </a:rPr>
              <a:t> It already has working examples of controllers, jobs, and configs—so we extend instead of building from scratch.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Mapping Simplicity:</a:t>
            </a:r>
            <a:r>
              <a:rPr lang="en">
                <a:solidFill>
                  <a:schemeClr val="dk1"/>
                </a:solidFill>
              </a:rPr>
              <a:t> Categories, variants, and pricing map cleanly into the Generous schema.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Team Learning:</a:t>
            </a:r>
            <a:r>
              <a:rPr lang="en">
                <a:solidFill>
                  <a:schemeClr val="dk1"/>
                </a:solidFill>
              </a:rPr>
              <a:t> We started with no SFCC experience but are learning fast through Trailhead, docs, and sandbox work.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Overall:</a:t>
            </a:r>
            <a:r>
              <a:rPr lang="en">
                <a:solidFill>
                  <a:schemeClr val="dk1"/>
                </a:solidFill>
              </a:rPr>
              <a:t> With the reference cartridge and our progress, the project is very achievable this semester.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Relationship Id="rId11" Type="http://schemas.openxmlformats.org/officeDocument/2006/relationships/image" Target="../media/image7.png"/><Relationship Id="rId10" Type="http://schemas.openxmlformats.org/officeDocument/2006/relationships/image" Target="../media/image22.png"/><Relationship Id="rId12" Type="http://schemas.openxmlformats.org/officeDocument/2006/relationships/image" Target="../media/image4.png"/><Relationship Id="rId9" Type="http://schemas.openxmlformats.org/officeDocument/2006/relationships/image" Target="../media/image15.jpg"/><Relationship Id="rId5" Type="http://schemas.openxmlformats.org/officeDocument/2006/relationships/image" Target="../media/image1.jpg"/><Relationship Id="rId6" Type="http://schemas.openxmlformats.org/officeDocument/2006/relationships/image" Target="../media/image20.png"/><Relationship Id="rId7" Type="http://schemas.openxmlformats.org/officeDocument/2006/relationships/image" Target="../media/image11.png"/><Relationship Id="rId8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13.png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FFFB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77225" y="1645625"/>
            <a:ext cx="7039800" cy="3439200"/>
          </a:xfrm>
          <a:prstGeom prst="roundRect">
            <a:avLst>
              <a:gd fmla="val 16667" name="adj"/>
            </a:avLst>
          </a:prstGeom>
          <a:solidFill>
            <a:srgbClr val="FFFFFF">
              <a:alpha val="768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7356150" y="2283875"/>
            <a:ext cx="1713000" cy="1580400"/>
          </a:xfrm>
          <a:prstGeom prst="roundRect">
            <a:avLst>
              <a:gd fmla="val 16667" name="adj"/>
            </a:avLst>
          </a:prstGeom>
          <a:solidFill>
            <a:srgbClr val="FFFFFF">
              <a:alpha val="76820"/>
            </a:srgbClr>
          </a:solidFill>
          <a:ln cap="flat" cmpd="sng" w="86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650" lIns="82650" spcFirstLastPara="1" rIns="82650" wrap="square" tIns="82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65"/>
          </a:p>
        </p:txBody>
      </p:sp>
      <p:sp>
        <p:nvSpPr>
          <p:cNvPr id="56" name="Google Shape;56;p13"/>
          <p:cNvSpPr/>
          <p:nvPr/>
        </p:nvSpPr>
        <p:spPr>
          <a:xfrm rot="-583578">
            <a:off x="7040433" y="388373"/>
            <a:ext cx="1894735" cy="1748007"/>
          </a:xfrm>
          <a:prstGeom prst="roundRect">
            <a:avLst>
              <a:gd fmla="val 16667" name="adj"/>
            </a:avLst>
          </a:prstGeom>
          <a:solidFill>
            <a:srgbClr val="FFFFFF">
              <a:alpha val="768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382550" y="1645625"/>
            <a:ext cx="1607400" cy="34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5575" lIns="85575" spcFirstLastPara="1" rIns="85575" wrap="square" tIns="85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0" u="sng"/>
          </a:p>
        </p:txBody>
      </p:sp>
      <p:sp>
        <p:nvSpPr>
          <p:cNvPr id="58" name="Google Shape;58;p13"/>
          <p:cNvSpPr txBox="1"/>
          <p:nvPr>
            <p:ph type="ctrTitle"/>
          </p:nvPr>
        </p:nvSpPr>
        <p:spPr>
          <a:xfrm>
            <a:off x="121175" y="893950"/>
            <a:ext cx="6524400" cy="56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29999"/>
              <a:buNone/>
            </a:pPr>
            <a:r>
              <a:rPr b="1" lang="en" sz="3300">
                <a:latin typeface="Playfair Display"/>
                <a:ea typeface="Playfair Display"/>
                <a:cs typeface="Playfair Display"/>
                <a:sym typeface="Playfair Display"/>
              </a:rPr>
              <a:t>Generous - Commerce Connectors</a:t>
            </a:r>
            <a:endParaRPr b="1" sz="3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9" name="Google Shape;59;p13" title="EvergreenSystems.png"/>
          <p:cNvPicPr preferRelativeResize="0"/>
          <p:nvPr/>
        </p:nvPicPr>
        <p:blipFill rotWithShape="1">
          <a:blip r:embed="rId3">
            <a:alphaModFix/>
          </a:blip>
          <a:srcRect b="11027" l="7434" r="9494" t="5115"/>
          <a:stretch/>
        </p:blipFill>
        <p:spPr>
          <a:xfrm>
            <a:off x="7445801" y="2299988"/>
            <a:ext cx="1533600" cy="1548300"/>
          </a:xfrm>
          <a:prstGeom prst="roundRect">
            <a:avLst>
              <a:gd fmla="val 38591" name="adj"/>
            </a:avLst>
          </a:prstGeom>
          <a:noFill/>
          <a:ln>
            <a:noFill/>
          </a:ln>
        </p:spPr>
      </p:pic>
      <p:pic>
        <p:nvPicPr>
          <p:cNvPr id="60" name="Google Shape;60;p13" title="genminiupsca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9588" y="0"/>
            <a:ext cx="2237574" cy="235190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/>
          <p:nvPr/>
        </p:nvSpPr>
        <p:spPr>
          <a:xfrm>
            <a:off x="1989726" y="1645710"/>
            <a:ext cx="1607400" cy="34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5575" lIns="85575" spcFirstLastPara="1" rIns="85575" wrap="square" tIns="85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0" u="sng"/>
          </a:p>
        </p:txBody>
      </p:sp>
      <p:sp>
        <p:nvSpPr>
          <p:cNvPr id="62" name="Google Shape;62;p13"/>
          <p:cNvSpPr/>
          <p:nvPr/>
        </p:nvSpPr>
        <p:spPr>
          <a:xfrm>
            <a:off x="3597014" y="1833743"/>
            <a:ext cx="1607400" cy="32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5575" lIns="85575" spcFirstLastPara="1" rIns="85575" wrap="square" tIns="85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0" u="sng"/>
          </a:p>
        </p:txBody>
      </p:sp>
      <p:sp>
        <p:nvSpPr>
          <p:cNvPr id="63" name="Google Shape;63;p13"/>
          <p:cNvSpPr/>
          <p:nvPr/>
        </p:nvSpPr>
        <p:spPr>
          <a:xfrm>
            <a:off x="5204300" y="1645710"/>
            <a:ext cx="1607400" cy="34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5575" lIns="85575" spcFirstLastPara="1" rIns="85575" wrap="square" tIns="85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0" u="sng"/>
          </a:p>
        </p:txBody>
      </p:sp>
      <p:pic>
        <p:nvPicPr>
          <p:cNvPr id="64" name="Google Shape;64;p13" title="awkie.jpg"/>
          <p:cNvPicPr preferRelativeResize="0"/>
          <p:nvPr/>
        </p:nvPicPr>
        <p:blipFill rotWithShape="1">
          <a:blip r:embed="rId5">
            <a:alphaModFix/>
          </a:blip>
          <a:srcRect b="16741" l="2809" r="4451" t="26004"/>
          <a:stretch/>
        </p:blipFill>
        <p:spPr>
          <a:xfrm>
            <a:off x="3754750" y="1765100"/>
            <a:ext cx="1308600" cy="1657500"/>
          </a:xfrm>
          <a:prstGeom prst="roundRect">
            <a:avLst>
              <a:gd fmla="val 27932" name="adj"/>
            </a:avLst>
          </a:prstGeom>
          <a:noFill/>
          <a:ln cap="flat" cmpd="sng" w="38100">
            <a:solidFill>
              <a:srgbClr val="B6FFF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" name="Google Shape;65;p13"/>
          <p:cNvSpPr txBox="1"/>
          <p:nvPr/>
        </p:nvSpPr>
        <p:spPr>
          <a:xfrm>
            <a:off x="382550" y="3548450"/>
            <a:ext cx="160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Melvin Agram</a:t>
            </a:r>
            <a:endParaRPr sz="13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rPr>
              <a:t>Recorder &amp;  UX Lead</a:t>
            </a:r>
            <a:endParaRPr sz="1100">
              <a:solidFill>
                <a:schemeClr val="dk2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5204300" y="3548450"/>
            <a:ext cx="160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Tyler Sturm</a:t>
            </a:r>
            <a:endParaRPr sz="13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rPr>
              <a:t>Repo &amp; Test Lead</a:t>
            </a:r>
            <a:endParaRPr sz="1100">
              <a:solidFill>
                <a:schemeClr val="dk2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3544200" y="3548450"/>
            <a:ext cx="1713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Asher Romanenghi</a:t>
            </a:r>
            <a:endParaRPr sz="13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rPr>
              <a:t>Team Lead</a:t>
            </a:r>
            <a:endParaRPr sz="1100">
              <a:solidFill>
                <a:schemeClr val="dk2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1989725" y="3548450"/>
            <a:ext cx="160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Mark Johnson</a:t>
            </a:r>
            <a:endParaRPr sz="13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rPr>
              <a:t>Release Manager</a:t>
            </a:r>
            <a:endParaRPr sz="1100">
              <a:solidFill>
                <a:schemeClr val="dk2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9" name="Google Shape;69;p13"/>
          <p:cNvSpPr/>
          <p:nvPr/>
        </p:nvSpPr>
        <p:spPr>
          <a:xfrm>
            <a:off x="7356250" y="4022475"/>
            <a:ext cx="1713000" cy="1062300"/>
          </a:xfrm>
          <a:prstGeom prst="roundRect">
            <a:avLst>
              <a:gd fmla="val 16667" name="adj"/>
            </a:avLst>
          </a:prstGeom>
          <a:solidFill>
            <a:srgbClr val="FFFFFF">
              <a:alpha val="768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 Medium"/>
                <a:ea typeface="Nunito Medium"/>
                <a:cs typeface="Nunito Medium"/>
                <a:sym typeface="Nunito Medium"/>
              </a:rPr>
              <a:t>Sponsored by:</a:t>
            </a:r>
            <a:endParaRPr sz="1200"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 Medium"/>
                <a:ea typeface="Nunito Medium"/>
                <a:cs typeface="Nunito Medium"/>
                <a:sym typeface="Nunito Medium"/>
              </a:rPr>
              <a:t>Kyle Montgomery</a:t>
            </a:r>
            <a:endParaRPr sz="1200"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 Medium"/>
                <a:ea typeface="Nunito Medium"/>
                <a:cs typeface="Nunito Medium"/>
                <a:sym typeface="Nunito Medium"/>
              </a:rPr>
              <a:t>Mentored by:</a:t>
            </a:r>
            <a:endParaRPr sz="1200"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 Medium"/>
                <a:ea typeface="Nunito Medium"/>
                <a:cs typeface="Nunito Medium"/>
                <a:sym typeface="Nunito Medium"/>
              </a:rPr>
              <a:t>Nazmul Hossain</a:t>
            </a:r>
            <a:endParaRPr sz="1500"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id="70" name="Google Shape;70;p13" title="frame.png"/>
          <p:cNvPicPr preferRelativeResize="0"/>
          <p:nvPr/>
        </p:nvPicPr>
        <p:blipFill rotWithShape="1">
          <a:blip r:embed="rId6">
            <a:alphaModFix/>
          </a:blip>
          <a:srcRect b="7953" l="0" r="0" t="7343"/>
          <a:stretch/>
        </p:blipFill>
        <p:spPr>
          <a:xfrm>
            <a:off x="3873325" y="4062725"/>
            <a:ext cx="1159225" cy="9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42128" y="1765100"/>
            <a:ext cx="1308600" cy="1613400"/>
          </a:xfrm>
          <a:prstGeom prst="roundRect">
            <a:avLst>
              <a:gd fmla="val 26589" name="adj"/>
            </a:avLst>
          </a:prstGeom>
          <a:noFill/>
          <a:ln cap="flat" cmpd="sng" w="38100">
            <a:solidFill>
              <a:srgbClr val="B6FFF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" name="Google Shape;72;p13" title="Melvin LinkenIn QR code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072" y="4059113"/>
            <a:ext cx="938375" cy="9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6638" y="1833748"/>
            <a:ext cx="1159200" cy="1625100"/>
          </a:xfrm>
          <a:prstGeom prst="roundRect">
            <a:avLst>
              <a:gd fmla="val 23836" name="adj"/>
            </a:avLst>
          </a:prstGeom>
          <a:noFill/>
          <a:ln cap="flat" cmpd="sng" w="38100">
            <a:solidFill>
              <a:srgbClr val="B6FFF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4" name="Google Shape;74;p13"/>
          <p:cNvPicPr preferRelativeResize="0"/>
          <p:nvPr/>
        </p:nvPicPr>
        <p:blipFill rotWithShape="1">
          <a:blip r:embed="rId10">
            <a:alphaModFix/>
          </a:blip>
          <a:srcRect b="0" l="20127" r="14670" t="0"/>
          <a:stretch/>
        </p:blipFill>
        <p:spPr>
          <a:xfrm>
            <a:off x="2224950" y="1985850"/>
            <a:ext cx="1294800" cy="1320900"/>
          </a:xfrm>
          <a:prstGeom prst="roundRect">
            <a:avLst>
              <a:gd fmla="val 26463" name="adj"/>
            </a:avLst>
          </a:prstGeom>
          <a:noFill/>
          <a:ln cap="flat" cmpd="sng" w="38100">
            <a:solidFill>
              <a:srgbClr val="B6FFF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" name="Google Shape;75;p13"/>
          <p:cNvSpPr txBox="1"/>
          <p:nvPr/>
        </p:nvSpPr>
        <p:spPr>
          <a:xfrm>
            <a:off x="7183950" y="1670875"/>
            <a:ext cx="197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6" name="Google Shape;76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27283" y="4074994"/>
            <a:ext cx="938375" cy="95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50851" y="4106175"/>
            <a:ext cx="885286" cy="89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AFFFB"/>
            </a:gs>
            <a:gs pos="100000">
              <a:schemeClr val="lt1"/>
            </a:gs>
          </a:gsLst>
          <a:lin ang="10800025" scaled="0"/>
        </a:gra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layfair Display"/>
                <a:ea typeface="Playfair Display"/>
                <a:cs typeface="Playfair Display"/>
                <a:sym typeface="Playfair Display"/>
              </a:rPr>
              <a:t>Schedule</a:t>
            </a: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1" name="Google Shape;191;p22"/>
          <p:cNvSpPr txBox="1"/>
          <p:nvPr>
            <p:ph idx="1" type="body"/>
          </p:nvPr>
        </p:nvSpPr>
        <p:spPr>
          <a:xfrm>
            <a:off x="383725" y="3210100"/>
            <a:ext cx="8448600" cy="16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450">
                <a:latin typeface="Nunito"/>
                <a:ea typeface="Nunito"/>
                <a:cs typeface="Nunito"/>
                <a:sym typeface="Nunito"/>
              </a:rPr>
              <a:t>December - First Complete Prototype Plugin (based on Salesforce)</a:t>
            </a:r>
            <a:endParaRPr sz="145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1450">
                <a:latin typeface="Nunito"/>
                <a:ea typeface="Nunito"/>
                <a:cs typeface="Nunito"/>
                <a:sym typeface="Nunito"/>
              </a:rPr>
              <a:t>February - Shopify Integration</a:t>
            </a:r>
            <a:endParaRPr sz="145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1450">
                <a:latin typeface="Nunito"/>
                <a:ea typeface="Nunito"/>
                <a:cs typeface="Nunito"/>
                <a:sym typeface="Nunito"/>
              </a:rPr>
              <a:t>Feb-May - Zapier, Adobe Commerce, etc</a:t>
            </a:r>
            <a:endParaRPr sz="145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rPr lang="en" sz="1450">
                <a:latin typeface="Nunito"/>
                <a:ea typeface="Nunito"/>
                <a:cs typeface="Nunito"/>
                <a:sym typeface="Nunito"/>
              </a:rPr>
              <a:t>Weekly meetings with Kyle Montgomery (Status updates, design reworks, validation, feedback, etc)</a:t>
            </a:r>
            <a:endParaRPr sz="145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2" name="Google Shape;192;p22" title="Untitled diagram-2025-11-18-0053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725" y="1170125"/>
            <a:ext cx="8448599" cy="2033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/>
          <p:nvPr/>
        </p:nvSpPr>
        <p:spPr>
          <a:xfrm rot="-583341">
            <a:off x="6096180" y="1740304"/>
            <a:ext cx="2129992" cy="2071843"/>
          </a:xfrm>
          <a:prstGeom prst="roundRect">
            <a:avLst>
              <a:gd fmla="val 16667" name="adj"/>
            </a:avLst>
          </a:prstGeom>
          <a:solidFill>
            <a:srgbClr val="FFFFFF">
              <a:alpha val="76820"/>
            </a:srgbClr>
          </a:solidFill>
          <a:ln cap="flat" cmpd="sng" w="11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300" lIns="110300" spcFirstLastPara="1" rIns="110300" wrap="square" tIns="110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89"/>
          </a:p>
        </p:txBody>
      </p:sp>
      <p:sp>
        <p:nvSpPr>
          <p:cNvPr id="198" name="Google Shape;198;p23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EAFFFB"/>
          </a:solidFill>
          <a:ln cap="flat" cmpd="sng" w="9525">
            <a:solidFill>
              <a:srgbClr val="EAFF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3"/>
          <p:cNvSpPr/>
          <p:nvPr/>
        </p:nvSpPr>
        <p:spPr>
          <a:xfrm>
            <a:off x="0" y="4634700"/>
            <a:ext cx="9144000" cy="508800"/>
          </a:xfrm>
          <a:prstGeom prst="rect">
            <a:avLst/>
          </a:prstGeom>
          <a:solidFill>
            <a:srgbClr val="EAFFFB"/>
          </a:solidFill>
          <a:ln cap="flat" cmpd="sng" w="9525">
            <a:solidFill>
              <a:srgbClr val="EAFF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3"/>
          <p:cNvSpPr txBox="1"/>
          <p:nvPr/>
        </p:nvSpPr>
        <p:spPr>
          <a:xfrm>
            <a:off x="713250" y="591975"/>
            <a:ext cx="77175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Conclusions</a:t>
            </a:r>
            <a:endParaRPr b="1" sz="25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201" name="Google Shape;201;p23"/>
          <p:cNvGraphicFramePr/>
          <p:nvPr/>
        </p:nvGraphicFramePr>
        <p:xfrm>
          <a:off x="358438" y="117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{FB1CCC1E-757F-46F9-AB35-ED5C9B782E2D}</a:tableStyleId>
              </a:tblPr>
              <a:tblGrid>
                <a:gridCol w="4352050"/>
              </a:tblGrid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Conclusion 1:</a:t>
                      </a:r>
                      <a:endParaRPr sz="18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FFFB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For everyone, Generous will make the gifting process easier</a:t>
                      </a:r>
                      <a:endParaRPr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Conclusion 2:</a:t>
                      </a:r>
                      <a:endParaRPr sz="18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FFFB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For digital storefronts, Generous will provide a new source of revenue</a:t>
                      </a:r>
                      <a:endParaRPr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Conclusion 3:</a:t>
                      </a:r>
                      <a:endParaRPr sz="18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FFFB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Our process will now be streamlined, scalable, and automated for </a:t>
                      </a: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catalog</a:t>
                      </a: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 integration into Generous’s A.I.</a:t>
                      </a:r>
                      <a:endParaRPr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6FFF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02" name="Google Shape;202;p23" title="genminiupsca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736" y="1397238"/>
            <a:ext cx="2497255" cy="262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FFFB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/>
          <p:nvPr/>
        </p:nvSpPr>
        <p:spPr>
          <a:xfrm>
            <a:off x="1800000" y="1871350"/>
            <a:ext cx="5544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4"/>
          <p:cNvPicPr preferRelativeResize="0"/>
          <p:nvPr/>
        </p:nvPicPr>
        <p:blipFill rotWithShape="1">
          <a:blip r:embed="rId3">
            <a:alphaModFix amt="25000"/>
          </a:blip>
          <a:srcRect b="0" l="20285" r="34199" t="0"/>
          <a:stretch/>
        </p:blipFill>
        <p:spPr>
          <a:xfrm>
            <a:off x="6088675" y="0"/>
            <a:ext cx="30553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4">
            <a:alphaModFix amt="45000"/>
          </a:blip>
          <a:srcRect b="0" l="18731" r="10661" t="0"/>
          <a:stretch/>
        </p:blipFill>
        <p:spPr>
          <a:xfrm>
            <a:off x="0" y="0"/>
            <a:ext cx="30553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5">
            <a:alphaModFix amt="49000"/>
          </a:blip>
          <a:srcRect b="0" l="46597" r="11527" t="15590"/>
          <a:stretch/>
        </p:blipFill>
        <p:spPr>
          <a:xfrm>
            <a:off x="3044337" y="0"/>
            <a:ext cx="30553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/>
          <p:nvPr/>
        </p:nvSpPr>
        <p:spPr>
          <a:xfrm>
            <a:off x="316863" y="1999825"/>
            <a:ext cx="2421600" cy="1004400"/>
          </a:xfrm>
          <a:prstGeom prst="roundRect">
            <a:avLst>
              <a:gd fmla="val 16667" name="adj"/>
            </a:avLst>
          </a:prstGeom>
          <a:solidFill>
            <a:srgbClr val="FFFFFF">
              <a:alpha val="76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 txBox="1"/>
          <p:nvPr>
            <p:ph idx="1" type="body"/>
          </p:nvPr>
        </p:nvSpPr>
        <p:spPr>
          <a:xfrm>
            <a:off x="470863" y="2128075"/>
            <a:ext cx="24216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5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Gifts are one of the 5 major love languages</a:t>
            </a:r>
            <a:endParaRPr sz="16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3361200" y="1999825"/>
            <a:ext cx="2421600" cy="1004400"/>
          </a:xfrm>
          <a:prstGeom prst="roundRect">
            <a:avLst>
              <a:gd fmla="val 16667" name="adj"/>
            </a:avLst>
          </a:prstGeom>
          <a:solidFill>
            <a:srgbClr val="FFFFFF">
              <a:alpha val="76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4"/>
          <p:cNvSpPr txBox="1"/>
          <p:nvPr>
            <p:ph idx="1" type="body"/>
          </p:nvPr>
        </p:nvSpPr>
        <p:spPr>
          <a:xfrm>
            <a:off x="3315125" y="2072875"/>
            <a:ext cx="25599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lang="en" sz="165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Hundreds of millions of people share gifts every year</a:t>
            </a:r>
            <a:endParaRPr sz="16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6451675" y="1999825"/>
            <a:ext cx="2421600" cy="1004400"/>
          </a:xfrm>
          <a:prstGeom prst="roundRect">
            <a:avLst>
              <a:gd fmla="val 16667" name="adj"/>
            </a:avLst>
          </a:prstGeom>
          <a:solidFill>
            <a:srgbClr val="FFFFFF">
              <a:alpha val="76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4"/>
          <p:cNvSpPr txBox="1"/>
          <p:nvPr>
            <p:ph idx="1" type="body"/>
          </p:nvPr>
        </p:nvSpPr>
        <p:spPr>
          <a:xfrm>
            <a:off x="6520975" y="2100475"/>
            <a:ext cx="24216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It can feel impossible to find the right gift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AFFFB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4136975" y="1570325"/>
            <a:ext cx="448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920">
                <a:latin typeface="Playfair Display"/>
                <a:ea typeface="Playfair Display"/>
                <a:cs typeface="Playfair Display"/>
                <a:sym typeface="Playfair Display"/>
              </a:rPr>
              <a:t>Sponsor</a:t>
            </a:r>
            <a:endParaRPr b="1" sz="392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5336100" y="2143025"/>
            <a:ext cx="3569100" cy="5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7200">
                <a:latin typeface="Mulish"/>
                <a:ea typeface="Mulish"/>
                <a:cs typeface="Mulish"/>
                <a:sym typeface="Mulish"/>
              </a:rPr>
              <a:t>Kyle Montgomery</a:t>
            </a:r>
            <a:endParaRPr b="1" sz="7200"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5336100" y="2701313"/>
            <a:ext cx="38079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CEO &amp; Co-Founder of Generous</a:t>
            </a:r>
            <a:endParaRPr i="1"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5336100" y="3043500"/>
            <a:ext cx="32397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Agentic commerce</a:t>
            </a:r>
            <a:endParaRPr sz="1600">
              <a:solidFill>
                <a:schemeClr val="dk2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99" name="Google Shape;99;p15" title="174954123627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497" y="1001403"/>
            <a:ext cx="2988124" cy="29881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AFFFB"/>
            </a:gs>
            <a:gs pos="100000">
              <a:schemeClr val="lt1"/>
            </a:gs>
          </a:gsLst>
          <a:lin ang="10800025" scaled="0"/>
        </a:gra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 title="istockphoto-940703976-612x612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6075" y="2951075"/>
            <a:ext cx="1418600" cy="14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>
            <p:ph type="title"/>
          </p:nvPr>
        </p:nvSpPr>
        <p:spPr>
          <a:xfrm>
            <a:off x="2979000" y="541250"/>
            <a:ext cx="31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layfair Display"/>
                <a:ea typeface="Playfair Display"/>
                <a:cs typeface="Playfair Display"/>
                <a:sym typeface="Playfair Display"/>
              </a:rPr>
              <a:t>Problem/Challenges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6"/>
          <p:cNvSpPr/>
          <p:nvPr/>
        </p:nvSpPr>
        <p:spPr>
          <a:xfrm>
            <a:off x="902038" y="1768825"/>
            <a:ext cx="2421600" cy="1004400"/>
          </a:xfrm>
          <a:prstGeom prst="roundRect">
            <a:avLst>
              <a:gd fmla="val 16667" name="adj"/>
            </a:avLst>
          </a:prstGeom>
          <a:solidFill>
            <a:srgbClr val="FFFFFF">
              <a:alpha val="76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"/>
          <p:cNvSpPr/>
          <p:nvPr/>
        </p:nvSpPr>
        <p:spPr>
          <a:xfrm>
            <a:off x="715898" y="1966300"/>
            <a:ext cx="2056200" cy="87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6"/>
          <p:cNvSpPr/>
          <p:nvPr/>
        </p:nvSpPr>
        <p:spPr>
          <a:xfrm>
            <a:off x="3543898" y="1967425"/>
            <a:ext cx="2056200" cy="87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6"/>
          <p:cNvSpPr/>
          <p:nvPr/>
        </p:nvSpPr>
        <p:spPr>
          <a:xfrm>
            <a:off x="6371898" y="1967425"/>
            <a:ext cx="2056200" cy="87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885700" y="2072050"/>
            <a:ext cx="18864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Manual &amp; slow cataloging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3683475" y="2032150"/>
            <a:ext cx="1903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No standardized way to receive product info from retailers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6498675" y="2033875"/>
            <a:ext cx="18864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No direct order flow to retailers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3" name="Google Shape;113;p16" title="4479503-20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4700" y="2993425"/>
            <a:ext cx="1418600" cy="14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 title="855201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8937" y="3129662"/>
            <a:ext cx="1146125" cy="11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 title="1000_F_278648796_S0265U8K0Q29PoUDFH69AVrWfn1x8MdR-removebg-previe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3400" y="2815575"/>
            <a:ext cx="2193200" cy="1774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17"/>
          <p:cNvCxnSpPr/>
          <p:nvPr/>
        </p:nvCxnSpPr>
        <p:spPr>
          <a:xfrm>
            <a:off x="2510902" y="2572946"/>
            <a:ext cx="5419800" cy="15300"/>
          </a:xfrm>
          <a:prstGeom prst="straightConnector1">
            <a:avLst/>
          </a:prstGeom>
          <a:noFill/>
          <a:ln cap="flat" cmpd="sng" w="19050">
            <a:solidFill>
              <a:srgbClr val="EAFFF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" name="Google Shape;121;p17"/>
          <p:cNvSpPr/>
          <p:nvPr/>
        </p:nvSpPr>
        <p:spPr>
          <a:xfrm>
            <a:off x="6259975" y="3598125"/>
            <a:ext cx="2148000" cy="6126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3595825" y="3651325"/>
            <a:ext cx="1878900" cy="6126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882813" y="3651325"/>
            <a:ext cx="1761300" cy="572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7"/>
          <p:cNvSpPr txBox="1"/>
          <p:nvPr>
            <p:ph type="title"/>
          </p:nvPr>
        </p:nvSpPr>
        <p:spPr>
          <a:xfrm>
            <a:off x="311700" y="937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layfair Display"/>
                <a:ea typeface="Playfair Display"/>
                <a:cs typeface="Playfair Display"/>
                <a:sym typeface="Playfair Display"/>
              </a:rPr>
              <a:t>Solution Overview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882825" y="3570200"/>
            <a:ext cx="1761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One click upload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3329113" y="3609538"/>
            <a:ext cx="24267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Retailer Specific Connectors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6221475" y="3508725"/>
            <a:ext cx="2209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Dashboard integration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EAFFFB"/>
          </a:solidFill>
          <a:ln cap="flat" cmpd="sng" w="9525">
            <a:solidFill>
              <a:srgbClr val="EAFF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7"/>
          <p:cNvSpPr/>
          <p:nvPr/>
        </p:nvSpPr>
        <p:spPr>
          <a:xfrm>
            <a:off x="0" y="4652375"/>
            <a:ext cx="9144000" cy="508800"/>
          </a:xfrm>
          <a:prstGeom prst="rect">
            <a:avLst/>
          </a:prstGeom>
          <a:solidFill>
            <a:srgbClr val="EAFFFB"/>
          </a:solidFill>
          <a:ln cap="flat" cmpd="sng" w="9525">
            <a:solidFill>
              <a:srgbClr val="EAFF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3795024" y="1938210"/>
            <a:ext cx="1494900" cy="1330500"/>
          </a:xfrm>
          <a:prstGeom prst="rect">
            <a:avLst/>
          </a:prstGeom>
          <a:solidFill>
            <a:srgbClr val="EAFFFB"/>
          </a:solidFill>
          <a:ln cap="flat" cmpd="sng" w="19050">
            <a:solidFill>
              <a:srgbClr val="EAFF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7" title="high-resolution-shopify-official-logo-701751694791300uhxocgr6bv-removebg-preview.png"/>
          <p:cNvPicPr preferRelativeResize="0"/>
          <p:nvPr/>
        </p:nvPicPr>
        <p:blipFill rotWithShape="1">
          <a:blip r:embed="rId3">
            <a:alphaModFix/>
          </a:blip>
          <a:srcRect b="7995" l="0" r="0" t="12996"/>
          <a:stretch/>
        </p:blipFill>
        <p:spPr>
          <a:xfrm>
            <a:off x="3770638" y="2060475"/>
            <a:ext cx="1529275" cy="12082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138" y="1993500"/>
            <a:ext cx="1896670" cy="13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8725" y="1915333"/>
            <a:ext cx="1330500" cy="1330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AFFFB"/>
            </a:gs>
            <a:gs pos="100000">
              <a:schemeClr val="lt1"/>
            </a:gs>
          </a:gsLst>
          <a:lin ang="10800025" scaled="0"/>
        </a:gra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type="title"/>
          </p:nvPr>
        </p:nvSpPr>
        <p:spPr>
          <a:xfrm>
            <a:off x="2979000" y="541250"/>
            <a:ext cx="31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layfair Display"/>
                <a:ea typeface="Playfair Display"/>
                <a:cs typeface="Playfair Display"/>
                <a:sym typeface="Playfair Display"/>
              </a:rPr>
              <a:t>Dashboard features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8"/>
          <p:cNvSpPr/>
          <p:nvPr/>
        </p:nvSpPr>
        <p:spPr>
          <a:xfrm>
            <a:off x="1685123" y="2134950"/>
            <a:ext cx="2056200" cy="87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Checkbox interface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" name="Google Shape;140;p18"/>
          <p:cNvSpPr/>
          <p:nvPr/>
        </p:nvSpPr>
        <p:spPr>
          <a:xfrm>
            <a:off x="5365123" y="2134950"/>
            <a:ext cx="2056200" cy="87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Frequency configuration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1799125" y="1882525"/>
            <a:ext cx="182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5479125" y="1882525"/>
            <a:ext cx="182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AFFFB"/>
            </a:gs>
            <a:gs pos="100000">
              <a:schemeClr val="lt1"/>
            </a:gs>
          </a:gsLst>
          <a:lin ang="10800025" scaled="0"/>
        </a:gra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>
            <p:ph type="title"/>
          </p:nvPr>
        </p:nvSpPr>
        <p:spPr>
          <a:xfrm>
            <a:off x="2979000" y="541250"/>
            <a:ext cx="31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layfair Display"/>
                <a:ea typeface="Playfair Display"/>
                <a:cs typeface="Playfair Display"/>
                <a:sym typeface="Playfair Display"/>
              </a:rPr>
              <a:t>Solution Challenges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9"/>
          <p:cNvSpPr/>
          <p:nvPr/>
        </p:nvSpPr>
        <p:spPr>
          <a:xfrm>
            <a:off x="1717048" y="1815175"/>
            <a:ext cx="2056200" cy="87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9"/>
          <p:cNvSpPr/>
          <p:nvPr/>
        </p:nvSpPr>
        <p:spPr>
          <a:xfrm>
            <a:off x="5365123" y="1815175"/>
            <a:ext cx="2056200" cy="87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5365123" y="3390000"/>
            <a:ext cx="2056200" cy="87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1717048" y="3390000"/>
            <a:ext cx="2056200" cy="87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9"/>
          <p:cNvSpPr txBox="1"/>
          <p:nvPr/>
        </p:nvSpPr>
        <p:spPr>
          <a:xfrm>
            <a:off x="1799125" y="1882525"/>
            <a:ext cx="182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Differing Data Models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5479125" y="1882525"/>
            <a:ext cx="182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Security Compliance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1831050" y="3457350"/>
            <a:ext cx="182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Approval and Distribution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5479125" y="3457350"/>
            <a:ext cx="182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Versioning and Updates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AFFFB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latin typeface="Playfair Display"/>
                <a:ea typeface="Playfair Display"/>
                <a:cs typeface="Playfair Display"/>
                <a:sym typeface="Playfair Display"/>
              </a:rPr>
              <a:t>Project Risks (with Mitigation)</a:t>
            </a:r>
            <a:endParaRPr/>
          </a:p>
        </p:txBody>
      </p:sp>
      <p:sp>
        <p:nvSpPr>
          <p:cNvPr id="161" name="Google Shape;161;p20"/>
          <p:cNvSpPr/>
          <p:nvPr/>
        </p:nvSpPr>
        <p:spPr>
          <a:xfrm>
            <a:off x="3572693" y="3385350"/>
            <a:ext cx="2526300" cy="572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2" name="Google Shape;162;p20"/>
          <p:cNvCxnSpPr/>
          <p:nvPr/>
        </p:nvCxnSpPr>
        <p:spPr>
          <a:xfrm>
            <a:off x="2495902" y="2310146"/>
            <a:ext cx="5419800" cy="15300"/>
          </a:xfrm>
          <a:prstGeom prst="straightConnector1">
            <a:avLst/>
          </a:prstGeom>
          <a:noFill/>
          <a:ln cap="flat" cmpd="sng" w="19050">
            <a:solidFill>
              <a:srgbClr val="B6FFF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" name="Google Shape;163;p20"/>
          <p:cNvSpPr txBox="1"/>
          <p:nvPr/>
        </p:nvSpPr>
        <p:spPr>
          <a:xfrm>
            <a:off x="3592938" y="3491525"/>
            <a:ext cx="2598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Security Vulnerabilities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3572706" y="1968275"/>
            <a:ext cx="2638500" cy="572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0"/>
          <p:cNvSpPr txBox="1"/>
          <p:nvPr/>
        </p:nvSpPr>
        <p:spPr>
          <a:xfrm>
            <a:off x="3537825" y="2021375"/>
            <a:ext cx="28758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Data Consistency Risks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6" name="Google Shape;166;p20"/>
          <p:cNvSpPr/>
          <p:nvPr/>
        </p:nvSpPr>
        <p:spPr>
          <a:xfrm>
            <a:off x="354155" y="1999050"/>
            <a:ext cx="2526300" cy="572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0"/>
          <p:cNvSpPr txBox="1"/>
          <p:nvPr>
            <p:ph idx="1" type="body"/>
          </p:nvPr>
        </p:nvSpPr>
        <p:spPr>
          <a:xfrm>
            <a:off x="311700" y="2065650"/>
            <a:ext cx="31347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Nunito"/>
                <a:ea typeface="Nunito"/>
                <a:cs typeface="Nunito"/>
                <a:sym typeface="Nunito"/>
              </a:rPr>
              <a:t>Integration Complexity</a:t>
            </a:r>
            <a:endParaRPr sz="72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" name="Google Shape;168;p20"/>
          <p:cNvSpPr/>
          <p:nvPr/>
        </p:nvSpPr>
        <p:spPr>
          <a:xfrm>
            <a:off x="7070988" y="1968275"/>
            <a:ext cx="1761300" cy="572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0"/>
          <p:cNvSpPr txBox="1"/>
          <p:nvPr/>
        </p:nvSpPr>
        <p:spPr>
          <a:xfrm>
            <a:off x="7113450" y="2021375"/>
            <a:ext cx="1676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Scope Creep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70" name="Google Shape;170;p20"/>
          <p:cNvCxnSpPr/>
          <p:nvPr/>
        </p:nvCxnSpPr>
        <p:spPr>
          <a:xfrm rot="10800000">
            <a:off x="4803593" y="2540963"/>
            <a:ext cx="6000" cy="842700"/>
          </a:xfrm>
          <a:prstGeom prst="straightConnector1">
            <a:avLst/>
          </a:prstGeom>
          <a:noFill/>
          <a:ln cap="flat" cmpd="sng" w="19050">
            <a:solidFill>
              <a:srgbClr val="B6FFF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AFFFB"/>
            </a:gs>
            <a:gs pos="100000">
              <a:schemeClr val="lt1"/>
            </a:gs>
          </a:gsLst>
          <a:lin ang="10800025" scaled="0"/>
        </a:gra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/>
          <p:nvPr>
            <p:ph type="title"/>
          </p:nvPr>
        </p:nvSpPr>
        <p:spPr>
          <a:xfrm>
            <a:off x="2979000" y="541250"/>
            <a:ext cx="31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latin typeface="Playfair Display"/>
                <a:ea typeface="Playfair Display"/>
                <a:cs typeface="Playfair Display"/>
                <a:sym typeface="Playfair Display"/>
              </a:rPr>
              <a:t>Feasibility Analysis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1"/>
          <p:cNvSpPr/>
          <p:nvPr/>
        </p:nvSpPr>
        <p:spPr>
          <a:xfrm>
            <a:off x="902038" y="1768825"/>
            <a:ext cx="2421600" cy="1004400"/>
          </a:xfrm>
          <a:prstGeom prst="roundRect">
            <a:avLst>
              <a:gd fmla="val 16667" name="adj"/>
            </a:avLst>
          </a:prstGeom>
          <a:solidFill>
            <a:srgbClr val="FFFFFF">
              <a:alpha val="76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1"/>
          <p:cNvSpPr/>
          <p:nvPr/>
        </p:nvSpPr>
        <p:spPr>
          <a:xfrm>
            <a:off x="715898" y="1966300"/>
            <a:ext cx="2056200" cy="87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"/>
          <p:cNvSpPr/>
          <p:nvPr/>
        </p:nvSpPr>
        <p:spPr>
          <a:xfrm>
            <a:off x="3615461" y="1966300"/>
            <a:ext cx="2056200" cy="87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1"/>
          <p:cNvSpPr/>
          <p:nvPr/>
        </p:nvSpPr>
        <p:spPr>
          <a:xfrm>
            <a:off x="6498648" y="1966300"/>
            <a:ext cx="2056200" cy="87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1"/>
          <p:cNvSpPr txBox="1"/>
          <p:nvPr/>
        </p:nvSpPr>
        <p:spPr>
          <a:xfrm>
            <a:off x="902050" y="2072050"/>
            <a:ext cx="18864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Technical Feasibility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3755038" y="2031025"/>
            <a:ext cx="1903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Architecture Feasibility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6625425" y="2032750"/>
            <a:ext cx="18864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Team Feasibility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3" name="Google Shape;183;p21" title="technical 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575" y="2951075"/>
            <a:ext cx="1274825" cy="127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 title="1713410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6150" y="2949950"/>
            <a:ext cx="1274825" cy="127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 title="648788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1208" y="2949950"/>
            <a:ext cx="1274825" cy="127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